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8" r:id="rId1"/>
  </p:sldMasterIdLst>
  <p:sldIdLst>
    <p:sldId id="256" r:id="rId2"/>
    <p:sldId id="271" r:id="rId3"/>
    <p:sldId id="274" r:id="rId4"/>
    <p:sldId id="275" r:id="rId5"/>
    <p:sldId id="279" r:id="rId6"/>
    <p:sldId id="280" r:id="rId7"/>
    <p:sldId id="276" r:id="rId8"/>
    <p:sldId id="278" r:id="rId9"/>
    <p:sldId id="272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8FD31"/>
    <a:srgbClr val="008080"/>
    <a:srgbClr val="F58427"/>
    <a:srgbClr val="D22C73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9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rem\TESOURARIA\2016\Anuidade%202016\Gr&#225;ficos%20de%20Adimplentes%20e%20Inadimple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rem\Gest&#227;o%202016\Dados%20ppt%20tesour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rem\Gest&#227;o%202016\Dados%20ppt%20tesourar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/>
              <a:t>Museólogos</a:t>
            </a:r>
            <a:r>
              <a:rPr lang="pt-BR" sz="1800" baseline="0"/>
              <a:t> Ativos = 130</a:t>
            </a:r>
            <a:endParaRPr lang="pt-BR" sz="1800"/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81065885841744"/>
                  <c:y val="-0.3715271535485956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 = </a:t>
                    </a:r>
                    <a:r>
                      <a:rPr lang="en-US" dirty="0"/>
                      <a:t>68%</a:t>
                    </a:r>
                  </a:p>
                </c:rich>
              </c:tx>
              <c:dLblPos val="bestFit"/>
              <c:showVal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41 = 32</a:t>
                    </a:r>
                    <a:r>
                      <a:rPr lang="en-US" dirty="0"/>
                      <a:t>%</a:t>
                    </a:r>
                  </a:p>
                </c:rich>
              </c:tx>
              <c:dLblPos val="ctr"/>
              <c:showVal val="1"/>
              <c:showPercent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Plan1!$E$7:$E$8</c:f>
              <c:strCache>
                <c:ptCount val="2"/>
                <c:pt idx="0">
                  <c:v>Adimplentes</c:v>
                </c:pt>
                <c:pt idx="1">
                  <c:v>Devedores</c:v>
                </c:pt>
              </c:strCache>
            </c:strRef>
          </c:cat>
          <c:val>
            <c:numRef>
              <c:f>Plan1!$F$7:$F$8</c:f>
              <c:numCache>
                <c:formatCode>General</c:formatCode>
                <c:ptCount val="2"/>
                <c:pt idx="0">
                  <c:v>89</c:v>
                </c:pt>
                <c:pt idx="1">
                  <c:v>41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cat>
            <c:strRef>
              <c:f>Plan1!$B$2:$B$6</c:f>
              <c:strCache>
                <c:ptCount val="5"/>
                <c:pt idx="0">
                  <c:v>Ano 2016</c:v>
                </c:pt>
                <c:pt idx="1">
                  <c:v>Ano 2015</c:v>
                </c:pt>
                <c:pt idx="2">
                  <c:v>Ano 2014</c:v>
                </c:pt>
                <c:pt idx="3">
                  <c:v>Ano 2013</c:v>
                </c:pt>
                <c:pt idx="4">
                  <c:v>Ano 2012</c:v>
                </c:pt>
              </c:strCache>
            </c:strRef>
          </c:cat>
          <c:val>
            <c:numRef>
              <c:f>Plan1!$C$2:$C$6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17</c:v>
                </c:pt>
                <c:pt idx="3">
                  <c:v>13</c:v>
                </c:pt>
                <c:pt idx="4">
                  <c:v>10</c:v>
                </c:pt>
              </c:numCache>
            </c:numRef>
          </c:val>
        </c:ser>
        <c:axId val="57918592"/>
        <c:axId val="58021760"/>
      </c:barChart>
      <c:catAx>
        <c:axId val="57918592"/>
        <c:scaling>
          <c:orientation val="minMax"/>
        </c:scaling>
        <c:axPos val="b"/>
        <c:tickLblPos val="nextTo"/>
        <c:crossAx val="58021760"/>
        <c:crosses val="autoZero"/>
        <c:auto val="1"/>
        <c:lblAlgn val="ctr"/>
        <c:lblOffset val="100"/>
      </c:catAx>
      <c:valAx>
        <c:axId val="58021760"/>
        <c:scaling>
          <c:orientation val="minMax"/>
        </c:scaling>
        <c:axPos val="l"/>
        <c:majorGridlines/>
        <c:numFmt formatCode="General" sourceLinked="1"/>
        <c:tickLblPos val="nextTo"/>
        <c:crossAx val="5791859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cat>
            <c:strRef>
              <c:f>Plan1!$B$40:$B$44</c:f>
              <c:strCache>
                <c:ptCount val="5"/>
                <c:pt idx="0">
                  <c:v>Ano 2016</c:v>
                </c:pt>
                <c:pt idx="1">
                  <c:v>Ano 2015</c:v>
                </c:pt>
                <c:pt idx="2">
                  <c:v>Ano 2014</c:v>
                </c:pt>
                <c:pt idx="3">
                  <c:v>Ano 2013</c:v>
                </c:pt>
                <c:pt idx="4">
                  <c:v>Ano 2012</c:v>
                </c:pt>
              </c:strCache>
            </c:strRef>
          </c:cat>
          <c:val>
            <c:numRef>
              <c:f>Plan1!$C$40:$C$44</c:f>
              <c:numCache>
                <c:formatCode>_-"R$"\ * #,##0.00_-;\-"R$"\ * #,##0.00_-;_-"R$"\ * "-"??_-;_-@_-</c:formatCode>
                <c:ptCount val="5"/>
                <c:pt idx="0">
                  <c:v>25938.3</c:v>
                </c:pt>
                <c:pt idx="1">
                  <c:v>19799.48</c:v>
                </c:pt>
                <c:pt idx="2">
                  <c:v>11297.49</c:v>
                </c:pt>
                <c:pt idx="3">
                  <c:v>11453</c:v>
                </c:pt>
                <c:pt idx="4">
                  <c:v>11316.24</c:v>
                </c:pt>
              </c:numCache>
            </c:numRef>
          </c:val>
        </c:ser>
        <c:axId val="57876480"/>
        <c:axId val="57878016"/>
      </c:barChart>
      <c:catAx>
        <c:axId val="57876480"/>
        <c:scaling>
          <c:orientation val="minMax"/>
        </c:scaling>
        <c:axPos val="b"/>
        <c:tickLblPos val="nextTo"/>
        <c:crossAx val="57878016"/>
        <c:crosses val="autoZero"/>
        <c:auto val="1"/>
        <c:lblAlgn val="ctr"/>
        <c:lblOffset val="100"/>
      </c:catAx>
      <c:valAx>
        <c:axId val="57878016"/>
        <c:scaling>
          <c:orientation val="minMax"/>
        </c:scaling>
        <c:axPos val="l"/>
        <c:majorGridlines/>
        <c:numFmt formatCode="_-&quot;R$&quot;\ * #,##0.00_-;\-&quot;R$&quot;\ * #,##0.00_-;_-&quot;R$&quot;\ * &quot;-&quot;??_-;_-@_-" sourceLinked="1"/>
        <c:tickLblPos val="nextTo"/>
        <c:crossAx val="5787648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9CDC53-1739-4945-899D-B10E41C65EF6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1845-2C8C-4B70-A4F7-C9E4E83A944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A83C-A69E-422E-A8BF-1206E8991666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CD360-A53C-4E23-8E4E-7107F09A3938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00606-58EE-4048-8723-714E222871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E417-0733-4155-9170-349CEA243E66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00B1-358C-4038-8787-9F2636B1D5AA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056ED6-2727-4469-B56C-13E0FB3C3E86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4068-833F-4336-9370-E3DC8BB654C2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186F9E-4375-4DF8-AE4B-B2FAD41486A8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E9C63B-0DCD-4433-B508-F143777C7F79}" type="slidenum">
              <a:rPr lang="pt-BR" altLang="pt-BR" smtClean="0"/>
              <a:pPr/>
              <a:t>‹nº›</a:t>
            </a:fld>
            <a:endParaRPr lang="pt-BR" alt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7F0B0B-8B0B-465A-932E-C91452A6EEFB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rem3.com.br/" TargetMode="External"/><Relationship Id="rId2" Type="http://schemas.openxmlformats.org/officeDocument/2006/relationships/hyperlink" Target="mailto:corem3r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9272" y="2060848"/>
            <a:ext cx="7677224" cy="100811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b="1" cap="all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Conselho Regional de Museologia</a:t>
            </a:r>
          </a:p>
        </p:txBody>
      </p:sp>
      <p:sp>
        <p:nvSpPr>
          <p:cNvPr id="18435" name="CaixaDeTexto 1"/>
          <p:cNvSpPr txBox="1">
            <a:spLocks noChangeArrowheads="1"/>
          </p:cNvSpPr>
          <p:nvPr/>
        </p:nvSpPr>
        <p:spPr bwMode="auto">
          <a:xfrm>
            <a:off x="3563888" y="5877272"/>
            <a:ext cx="34559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3200" dirty="0" smtClean="0">
                <a:latin typeface="Candara" pitchFamily="34" charset="0"/>
              </a:rPr>
              <a:t>Novembro/2016</a:t>
            </a:r>
            <a:endParaRPr lang="pt-BR" altLang="pt-BR" sz="3200" dirty="0">
              <a:latin typeface="Candara" pitchFamily="34" charset="0"/>
            </a:endParaRPr>
          </a:p>
        </p:txBody>
      </p:sp>
      <p:pic>
        <p:nvPicPr>
          <p:cNvPr id="18436" name="Imagem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661" y="260350"/>
            <a:ext cx="6227763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55576" y="908720"/>
            <a:ext cx="8066088" cy="4741862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Situação do pagamento da Anuidade 2016 - PF</a:t>
            </a:r>
            <a:endParaRPr lang="pt-BR" altLang="pt-BR" sz="2400" dirty="0" smtClean="0"/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2400" dirty="0" smtClean="0"/>
          </a:p>
          <a:p>
            <a:pPr>
              <a:buNone/>
            </a:pPr>
            <a:r>
              <a:rPr lang="pt-BR" dirty="0" smtClean="0"/>
              <a:t>Total de Museólogos </a:t>
            </a:r>
            <a:r>
              <a:rPr lang="pt-BR" b="1" dirty="0" smtClean="0"/>
              <a:t>Ativos</a:t>
            </a:r>
            <a:r>
              <a:rPr lang="pt-BR" dirty="0" smtClean="0"/>
              <a:t>: </a:t>
            </a:r>
            <a:r>
              <a:rPr lang="pt-BR" b="1" dirty="0" smtClean="0"/>
              <a:t>130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Total de Pagamentos até o dia 16/11/2016 = 89</a:t>
            </a:r>
          </a:p>
          <a:p>
            <a:pPr>
              <a:buNone/>
            </a:pPr>
            <a:r>
              <a:rPr lang="pt-BR" dirty="0" smtClean="0"/>
              <a:t>Saldo no dia 16/11/2016 R$ 25.983,30</a:t>
            </a:r>
          </a:p>
          <a:p>
            <a:pPr>
              <a:buNone/>
            </a:pPr>
            <a:r>
              <a:rPr lang="pt-BR" dirty="0" smtClean="0"/>
              <a:t>Ainda faltam 41 pagamentos</a:t>
            </a:r>
          </a:p>
          <a:p>
            <a:pPr>
              <a:buNone/>
            </a:pPr>
            <a:r>
              <a:rPr lang="pt-BR" dirty="0" smtClean="0"/>
              <a:t>30 </a:t>
            </a:r>
            <a:r>
              <a:rPr lang="pt-BR" dirty="0" smtClean="0"/>
              <a:t>Profissionais não fizeram o pagamento da anuidade 2015;</a:t>
            </a:r>
          </a:p>
          <a:p>
            <a:pPr>
              <a:buNone/>
            </a:pPr>
            <a:r>
              <a:rPr lang="pt-BR" dirty="0" smtClean="0"/>
              <a:t>32 Profissionais não fizeram o pagamento da anuidade 2014;</a:t>
            </a:r>
          </a:p>
          <a:p>
            <a:pPr>
              <a:buNone/>
            </a:pPr>
            <a:r>
              <a:rPr lang="pt-BR" dirty="0" smtClean="0"/>
              <a:t>33 Profissionais não fizeram o pagamento da anuidade 2013;</a:t>
            </a:r>
          </a:p>
          <a:p>
            <a:pPr>
              <a:buNone/>
            </a:pPr>
            <a:r>
              <a:rPr lang="pt-BR" b="1" dirty="0" smtClean="0"/>
              <a:t>27 Profissionais estão em situação irregular em </a:t>
            </a:r>
            <a:r>
              <a:rPr lang="pt-BR" b="1" dirty="0" smtClean="0"/>
              <a:t>todos os </a:t>
            </a:r>
            <a:r>
              <a:rPr lang="pt-BR" b="1" dirty="0" smtClean="0"/>
              <a:t>últimos 05 anos</a:t>
            </a:r>
            <a:r>
              <a:rPr lang="pt-BR" b="1" dirty="0" smtClean="0"/>
              <a:t>;</a:t>
            </a:r>
          </a:p>
          <a:p>
            <a:pPr>
              <a:buNone/>
            </a:pPr>
            <a:r>
              <a:rPr lang="pt-BR" b="1" dirty="0" smtClean="0"/>
              <a:t>Valor total das multas = </a:t>
            </a:r>
            <a:r>
              <a:rPr lang="pt-BR" sz="3000" b="1" dirty="0" smtClean="0">
                <a:solidFill>
                  <a:srgbClr val="FF0000"/>
                </a:solidFill>
              </a:rPr>
              <a:t>R$ 49.115,52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dirty="0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8360" y="981075"/>
            <a:ext cx="8066088" cy="4741863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Situação do pagamento da Anuidade 2016 - PF</a:t>
            </a:r>
            <a:endParaRPr lang="pt-BR" altLang="pt-BR" sz="2400" dirty="0" smtClean="0"/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24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dirty="0" smtClean="0">
              <a:latin typeface="Candara" pitchFamily="34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899592" y="1556792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9" y="1125538"/>
            <a:ext cx="8352928" cy="4957762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Progressão dos números de museólogos registrados nos últimos 05 anos 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2400" b="1" dirty="0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2016 = 19</a:t>
            </a:r>
            <a:endParaRPr lang="pt-BR" altLang="pt-BR" sz="2400" b="1" dirty="0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2015 = 14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2014 = 17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2013 = 13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2012 = 10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Média </a:t>
            </a:r>
            <a:r>
              <a:rPr lang="pt-BR" altLang="pt-BR" sz="2400" b="1" dirty="0" smtClean="0"/>
              <a:t>de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>
                <a:solidFill>
                  <a:srgbClr val="FF0000"/>
                </a:solidFill>
              </a:rPr>
              <a:t>14,6 </a:t>
            </a:r>
            <a:r>
              <a:rPr lang="pt-BR" altLang="pt-BR" sz="2400" b="1" dirty="0" smtClean="0">
                <a:solidFill>
                  <a:srgbClr val="FF0000"/>
                </a:solidFill>
              </a:rPr>
              <a:t>ao ano</a:t>
            </a:r>
          </a:p>
          <a:p>
            <a:pPr marL="0" indent="0" algn="ctr" eaLnBrk="1" hangingPunct="1">
              <a:buFont typeface="Wingdings 3" pitchFamily="18" charset="2"/>
              <a:buNone/>
            </a:pPr>
            <a:endParaRPr lang="pt-BR" altLang="pt-BR" sz="2400" b="1" dirty="0" smtClean="0"/>
          </a:p>
        </p:txBody>
      </p:sp>
      <p:graphicFrame>
        <p:nvGraphicFramePr>
          <p:cNvPr id="6" name="Gráfico 5"/>
          <p:cNvGraphicFramePr/>
          <p:nvPr/>
        </p:nvGraphicFramePr>
        <p:xfrm>
          <a:off x="2195736" y="1988840"/>
          <a:ext cx="60486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9" y="1125538"/>
            <a:ext cx="8352928" cy="4957762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Progressão </a:t>
            </a:r>
            <a:r>
              <a:rPr lang="pt-BR" altLang="pt-BR" sz="2400" b="1" dirty="0" smtClean="0"/>
              <a:t>dos valores em caixa nos </a:t>
            </a:r>
            <a:r>
              <a:rPr lang="pt-BR" altLang="pt-BR" sz="2400" b="1" dirty="0" smtClean="0"/>
              <a:t>últimos 05 anos 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2400" b="1" dirty="0" smtClean="0"/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1800" b="1" dirty="0" smtClean="0"/>
          </a:p>
          <a:p>
            <a:pPr marL="0" indent="0">
              <a:buNone/>
            </a:pPr>
            <a:r>
              <a:rPr lang="pt-BR" altLang="pt-BR" sz="1400" b="1" dirty="0" smtClean="0"/>
              <a:t>2016 </a:t>
            </a:r>
            <a:r>
              <a:rPr lang="pt-BR" altLang="pt-BR" sz="1400" b="1" dirty="0" smtClean="0"/>
              <a:t>= </a:t>
            </a:r>
            <a:r>
              <a:rPr lang="pt-BR" altLang="pt-BR" sz="1400" b="1" dirty="0" smtClean="0"/>
              <a:t>R$25.938,30</a:t>
            </a:r>
            <a:endParaRPr lang="pt-BR" altLang="pt-BR" sz="1400" b="1" dirty="0" smtClean="0"/>
          </a:p>
          <a:p>
            <a:pPr marL="0" indent="0">
              <a:buNone/>
            </a:pPr>
            <a:r>
              <a:rPr lang="pt-BR" altLang="pt-BR" sz="1400" b="1" dirty="0" smtClean="0"/>
              <a:t>2015 = </a:t>
            </a:r>
            <a:r>
              <a:rPr lang="pt-BR" altLang="pt-BR" sz="1400" b="1" dirty="0" smtClean="0"/>
              <a:t>R$19.799,48</a:t>
            </a:r>
            <a:endParaRPr lang="pt-BR" altLang="pt-BR" sz="1400" b="1" dirty="0" smtClean="0"/>
          </a:p>
          <a:p>
            <a:pPr marL="0" indent="0">
              <a:buNone/>
            </a:pPr>
            <a:r>
              <a:rPr lang="pt-BR" altLang="pt-BR" sz="1400" b="1" dirty="0" smtClean="0"/>
              <a:t>2014 = </a:t>
            </a:r>
            <a:r>
              <a:rPr lang="pt-BR" altLang="pt-BR" sz="1400" b="1" dirty="0" smtClean="0"/>
              <a:t>R$11.297,49</a:t>
            </a:r>
            <a:endParaRPr lang="pt-BR" altLang="pt-BR" sz="1400" b="1" dirty="0" smtClean="0"/>
          </a:p>
          <a:p>
            <a:pPr marL="0" indent="0">
              <a:buNone/>
            </a:pPr>
            <a:r>
              <a:rPr lang="pt-BR" altLang="pt-BR" sz="1400" b="1" dirty="0" smtClean="0"/>
              <a:t>2013 = </a:t>
            </a:r>
            <a:r>
              <a:rPr lang="pt-BR" altLang="pt-BR" sz="1400" b="1" dirty="0" smtClean="0"/>
              <a:t>R$11.453,00</a:t>
            </a:r>
            <a:endParaRPr lang="pt-BR" altLang="pt-BR" sz="1400" b="1" dirty="0" smtClean="0"/>
          </a:p>
          <a:p>
            <a:pPr marL="0" indent="0">
              <a:buNone/>
            </a:pPr>
            <a:r>
              <a:rPr lang="pt-BR" altLang="pt-BR" sz="1400" b="1" dirty="0" smtClean="0"/>
              <a:t>2012 = </a:t>
            </a:r>
            <a:r>
              <a:rPr lang="pt-BR" altLang="pt-BR" sz="1400" b="1" dirty="0" smtClean="0"/>
              <a:t>R$</a:t>
            </a:r>
            <a:r>
              <a:rPr lang="pt-BR" altLang="pt-BR" sz="1400" b="1" dirty="0" smtClean="0"/>
              <a:t>11.316,24</a:t>
            </a:r>
            <a:endParaRPr lang="pt-BR" altLang="pt-BR" sz="1400" b="1" dirty="0" smtClean="0"/>
          </a:p>
          <a:p>
            <a:pPr marL="0" indent="0" algn="ctr" eaLnBrk="1" hangingPunct="1">
              <a:buFont typeface="Wingdings 3" pitchFamily="18" charset="2"/>
              <a:buNone/>
            </a:pPr>
            <a:endParaRPr lang="pt-BR" altLang="pt-BR" sz="2400" b="1" dirty="0" smtClean="0"/>
          </a:p>
        </p:txBody>
      </p:sp>
      <p:graphicFrame>
        <p:nvGraphicFramePr>
          <p:cNvPr id="5" name="Gráfico 4"/>
          <p:cNvGraphicFramePr/>
          <p:nvPr/>
        </p:nvGraphicFramePr>
        <p:xfrm>
          <a:off x="2339752" y="2060848"/>
          <a:ext cx="583264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9" y="1125538"/>
            <a:ext cx="8352928" cy="4957762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Comparação com outros conselhos profissionais no Rio Grande do Sul</a:t>
            </a:r>
            <a:endParaRPr lang="pt-BR" altLang="pt-BR" sz="2400" b="1" dirty="0" smtClean="0"/>
          </a:p>
          <a:p>
            <a:pPr marL="0" indent="0" eaLnBrk="1" hangingPunct="1">
              <a:buFont typeface="Wingdings 3" pitchFamily="18" charset="2"/>
              <a:buNone/>
            </a:pPr>
            <a:endParaRPr lang="pt-BR" altLang="pt-BR" sz="1800" b="1" dirty="0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1800" b="1" dirty="0" smtClean="0"/>
              <a:t>Receitas Correntes: </a:t>
            </a:r>
          </a:p>
          <a:p>
            <a:pPr marL="0" indent="0">
              <a:buNone/>
            </a:pPr>
            <a:r>
              <a:rPr lang="pt-BR" sz="1800" dirty="0" smtClean="0"/>
              <a:t>Conselho Regional de Museologia 3ª Região 2015: </a:t>
            </a:r>
            <a:r>
              <a:rPr lang="pt-BR" sz="1800" b="1" dirty="0" smtClean="0"/>
              <a:t>R$ 18.571,89</a:t>
            </a:r>
            <a:endParaRPr lang="pt-BR" altLang="pt-BR" sz="1800" b="1" dirty="0" smtClean="0"/>
          </a:p>
          <a:p>
            <a:pPr marL="0" indent="0">
              <a:buNone/>
            </a:pPr>
            <a:r>
              <a:rPr lang="pt-BR" sz="1800" dirty="0" smtClean="0"/>
              <a:t>Conselho de Biblioteconomia ano 2015: </a:t>
            </a:r>
            <a:r>
              <a:rPr lang="pt-BR" sz="1800" b="1" dirty="0" smtClean="0"/>
              <a:t>R$ 436.871,87</a:t>
            </a:r>
          </a:p>
          <a:p>
            <a:pPr marL="0" indent="0">
              <a:buNone/>
            </a:pPr>
            <a:r>
              <a:rPr lang="pt-BR" sz="1800" dirty="0" smtClean="0"/>
              <a:t>Conselho de </a:t>
            </a:r>
            <a:r>
              <a:rPr lang="pt-BR" sz="1800" dirty="0" smtClean="0"/>
              <a:t>Biologia 2016 </a:t>
            </a:r>
            <a:r>
              <a:rPr lang="pt-BR" sz="1800" b="1" dirty="0" smtClean="0"/>
              <a:t>R$ 3.572.975,37</a:t>
            </a:r>
          </a:p>
          <a:p>
            <a:pPr marL="0" indent="0">
              <a:buNone/>
            </a:pPr>
            <a:r>
              <a:rPr lang="pt-BR" sz="1800" dirty="0" smtClean="0"/>
              <a:t>Conselho de </a:t>
            </a:r>
            <a:r>
              <a:rPr lang="pt-BR" sz="1800" dirty="0" smtClean="0"/>
              <a:t>Educação Física 2015 </a:t>
            </a:r>
            <a:r>
              <a:rPr lang="pt-BR" sz="1800" b="1" dirty="0" smtClean="0"/>
              <a:t>R$ </a:t>
            </a:r>
            <a:r>
              <a:rPr lang="pt-BR" sz="1800" b="1" dirty="0" smtClean="0"/>
              <a:t>4.880.876,34</a:t>
            </a:r>
            <a:endParaRPr lang="pt-BR" altLang="pt-BR" sz="1800" b="1" dirty="0" smtClean="0"/>
          </a:p>
          <a:p>
            <a:pPr marL="0" indent="0">
              <a:buNone/>
            </a:pPr>
            <a:r>
              <a:rPr lang="pt-BR" sz="1800" dirty="0" smtClean="0"/>
              <a:t>Conselho </a:t>
            </a:r>
            <a:r>
              <a:rPr lang="pt-BR" sz="1800" dirty="0" smtClean="0"/>
              <a:t>de </a:t>
            </a:r>
            <a:r>
              <a:rPr lang="pt-BR" sz="1800" dirty="0" smtClean="0"/>
              <a:t>Farmácia 2015 </a:t>
            </a:r>
            <a:r>
              <a:rPr lang="pt-BR" sz="1800" b="1" dirty="0" smtClean="0"/>
              <a:t>R$ </a:t>
            </a:r>
            <a:r>
              <a:rPr lang="pt-BR" sz="1800" b="1" dirty="0" smtClean="0"/>
              <a:t>11.791.803,49</a:t>
            </a:r>
          </a:p>
          <a:p>
            <a:pPr marL="0" indent="0">
              <a:buNone/>
            </a:pPr>
            <a:endParaRPr lang="pt-BR" altLang="pt-BR" sz="1800" b="1" dirty="0" smtClean="0"/>
          </a:p>
          <a:p>
            <a:pPr marL="0" indent="0">
              <a:buNone/>
            </a:pPr>
            <a:endParaRPr lang="pt-BR" altLang="pt-BR" sz="1800" b="1" dirty="0" smtClean="0"/>
          </a:p>
          <a:p>
            <a:pPr marL="0" indent="0" algn="ctr" eaLnBrk="1" hangingPunct="1">
              <a:buFont typeface="Wingdings 3" pitchFamily="18" charset="2"/>
              <a:buNone/>
            </a:pPr>
            <a:endParaRPr lang="pt-BR" alt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44450"/>
            <a:ext cx="6146800" cy="5762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827088" y="692150"/>
            <a:ext cx="8066087" cy="6121400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Despesas </a:t>
            </a:r>
            <a:r>
              <a:rPr lang="pt-BR" altLang="pt-BR" sz="2400" b="1" dirty="0" smtClean="0"/>
              <a:t>no ano de </a:t>
            </a:r>
            <a:r>
              <a:rPr lang="pt-BR" altLang="pt-BR" sz="2400" b="1" dirty="0" smtClean="0"/>
              <a:t>2016 </a:t>
            </a:r>
            <a:r>
              <a:rPr lang="pt-BR" altLang="pt-BR" sz="2400" b="1" dirty="0" smtClean="0"/>
              <a:t>até novembro</a:t>
            </a:r>
          </a:p>
          <a:p>
            <a:pPr marL="0" indent="0" algn="ctr">
              <a:buNone/>
            </a:pPr>
            <a:r>
              <a:rPr lang="pt-BR" b="1" dirty="0" smtClean="0"/>
              <a:t>R$ 15892,54</a:t>
            </a:r>
            <a:endParaRPr lang="pt-BR" b="1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Publicação no diário Oficial = </a:t>
            </a:r>
            <a:r>
              <a:rPr lang="pt-BR" b="1" dirty="0" smtClean="0"/>
              <a:t>R$ 1799,75</a:t>
            </a:r>
          </a:p>
          <a:p>
            <a:pPr marL="0" indent="0">
              <a:buNone/>
            </a:pPr>
            <a:r>
              <a:rPr lang="pt-BR" dirty="0" smtClean="0"/>
              <a:t>Manutenção </a:t>
            </a:r>
            <a:r>
              <a:rPr lang="pt-BR" dirty="0" smtClean="0"/>
              <a:t>do site =  </a:t>
            </a:r>
            <a:r>
              <a:rPr lang="pt-BR" b="1" dirty="0" smtClean="0"/>
              <a:t>R$ </a:t>
            </a:r>
            <a:r>
              <a:rPr lang="pt-BR" b="1" dirty="0" smtClean="0"/>
              <a:t>960,00</a:t>
            </a:r>
            <a:endParaRPr lang="pt-BR" b="1" dirty="0" smtClean="0"/>
          </a:p>
          <a:p>
            <a:pPr marL="0" indent="0">
              <a:buFont typeface="Wingdings 3" pitchFamily="18" charset="2"/>
              <a:buNone/>
            </a:pPr>
            <a:r>
              <a:rPr lang="pt-BR" sz="2400" dirty="0" err="1" smtClean="0"/>
              <a:t>Cota-parte</a:t>
            </a:r>
            <a:r>
              <a:rPr lang="pt-BR" sz="2400" dirty="0" smtClean="0"/>
              <a:t> </a:t>
            </a:r>
            <a:r>
              <a:rPr lang="pt-BR" sz="2400" dirty="0" smtClean="0"/>
              <a:t>2º Semestre </a:t>
            </a:r>
            <a:r>
              <a:rPr lang="pt-BR" sz="2400" dirty="0" smtClean="0"/>
              <a:t>2015 </a:t>
            </a:r>
            <a:r>
              <a:rPr lang="pt-BR" sz="2400" dirty="0" smtClean="0"/>
              <a:t>= </a:t>
            </a:r>
            <a:r>
              <a:rPr lang="pt-BR" sz="2400" b="1" dirty="0" smtClean="0"/>
              <a:t>R$ </a:t>
            </a:r>
            <a:r>
              <a:rPr lang="pt-BR" b="1" dirty="0" smtClean="0"/>
              <a:t>1475,7</a:t>
            </a:r>
            <a:endParaRPr lang="pt-BR" sz="2400" b="1" dirty="0" smtClean="0"/>
          </a:p>
          <a:p>
            <a:pPr marL="0" indent="0">
              <a:buFont typeface="Wingdings 3" pitchFamily="18" charset="2"/>
              <a:buNone/>
            </a:pPr>
            <a:r>
              <a:rPr lang="pt-BR" sz="2400" dirty="0" err="1" smtClean="0"/>
              <a:t>Cota-parte</a:t>
            </a:r>
            <a:r>
              <a:rPr lang="pt-BR" sz="2400" dirty="0" smtClean="0"/>
              <a:t> </a:t>
            </a:r>
            <a:r>
              <a:rPr lang="pt-BR" sz="2400" dirty="0" smtClean="0"/>
              <a:t>1º Semestre </a:t>
            </a:r>
            <a:r>
              <a:rPr lang="pt-BR" sz="2400" dirty="0" smtClean="0"/>
              <a:t>2016 </a:t>
            </a:r>
            <a:r>
              <a:rPr lang="pt-BR" sz="2400" dirty="0" smtClean="0"/>
              <a:t>= </a:t>
            </a:r>
            <a:r>
              <a:rPr lang="pt-BR" b="1" dirty="0" smtClean="0"/>
              <a:t>R</a:t>
            </a:r>
            <a:r>
              <a:rPr lang="pt-BR" b="1" dirty="0" smtClean="0"/>
              <a:t>$ 4341,01</a:t>
            </a:r>
          </a:p>
          <a:p>
            <a:pPr marL="0" indent="0">
              <a:buFont typeface="Wingdings 3" pitchFamily="18" charset="2"/>
              <a:buNone/>
            </a:pPr>
            <a:r>
              <a:rPr lang="pt-BR" dirty="0" smtClean="0"/>
              <a:t>Contador COREM = </a:t>
            </a:r>
            <a:r>
              <a:rPr lang="pt-BR" b="1" dirty="0" smtClean="0"/>
              <a:t>R$ </a:t>
            </a:r>
            <a:r>
              <a:rPr lang="pt-BR" b="1" dirty="0" smtClean="0"/>
              <a:t>4860,00</a:t>
            </a:r>
          </a:p>
          <a:p>
            <a:pPr marL="0" indent="0">
              <a:buFont typeface="Wingdings 3" pitchFamily="18" charset="2"/>
              <a:buNone/>
            </a:pPr>
            <a:r>
              <a:rPr lang="pt-BR" dirty="0" smtClean="0"/>
              <a:t>PROCOB = </a:t>
            </a:r>
            <a:r>
              <a:rPr lang="pt-BR" b="1" dirty="0" smtClean="0"/>
              <a:t>R$ </a:t>
            </a:r>
            <a:r>
              <a:rPr lang="pt-BR" b="1" dirty="0" smtClean="0"/>
              <a:t>60,00</a:t>
            </a:r>
            <a:endParaRPr lang="pt-BR" dirty="0" smtClean="0"/>
          </a:p>
          <a:p>
            <a:pPr marL="0" indent="0">
              <a:buFont typeface="Wingdings 3" pitchFamily="18" charset="2"/>
              <a:buNone/>
            </a:pPr>
            <a:r>
              <a:rPr lang="pt-BR" sz="2400" dirty="0" smtClean="0"/>
              <a:t>Despesas </a:t>
            </a:r>
            <a:r>
              <a:rPr lang="pt-BR" sz="2400" dirty="0" smtClean="0"/>
              <a:t>do Corem 3ª (Passagem, ajuda de custo, </a:t>
            </a:r>
            <a:r>
              <a:rPr lang="pt-BR" dirty="0" smtClean="0"/>
              <a:t>caixa = </a:t>
            </a:r>
            <a:r>
              <a:rPr lang="pt-BR" b="1" dirty="0" smtClean="0"/>
              <a:t>R$ 2396,08</a:t>
            </a:r>
          </a:p>
          <a:p>
            <a:pPr marL="0" indent="0" algn="ctr" eaLnBrk="1" hangingPunct="1">
              <a:buFont typeface="Wingdings 3" pitchFamily="18" charset="2"/>
              <a:buNone/>
            </a:pPr>
            <a:endParaRPr lang="pt-BR" altLang="pt-BR" sz="2400" b="1" dirty="0" smtClean="0"/>
          </a:p>
          <a:p>
            <a:pPr marL="0" indent="0" algn="ctr" eaLnBrk="1" hangingPunct="1">
              <a:buFont typeface="Wingdings 3" pitchFamily="18" charset="2"/>
              <a:buNone/>
            </a:pPr>
            <a:endParaRPr lang="pt-BR" alt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146800" cy="576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Tesouraria - COREM 3ªREGIÃO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066087" cy="474027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Anuidade </a:t>
            </a:r>
            <a:r>
              <a:rPr lang="pt-BR" altLang="pt-BR" sz="2400" b="1" dirty="0" smtClean="0"/>
              <a:t>2017</a:t>
            </a:r>
            <a:endParaRPr lang="pt-BR" altLang="pt-BR" sz="2400" b="1" dirty="0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altLang="pt-BR" sz="2400" b="1" dirty="0" smtClean="0"/>
              <a:t>PF = R$ </a:t>
            </a:r>
            <a:r>
              <a:rPr lang="pt-BR" altLang="pt-BR" sz="2400" b="1" dirty="0" smtClean="0"/>
              <a:t>301,81 </a:t>
            </a:r>
            <a:r>
              <a:rPr lang="pt-BR" altLang="pt-BR" sz="2400" b="1" dirty="0" smtClean="0"/>
              <a:t>com vencimento em 31 de março de 2016. </a:t>
            </a:r>
          </a:p>
          <a:p>
            <a:pPr marL="0" indent="0" algn="just">
              <a:buNone/>
            </a:pPr>
            <a:r>
              <a:rPr lang="pt-BR" altLang="pt-BR" sz="2400" dirty="0" smtClean="0"/>
              <a:t>até  31 de janeiro de </a:t>
            </a:r>
            <a:r>
              <a:rPr lang="pt-BR" altLang="pt-BR" sz="2400" dirty="0" smtClean="0"/>
              <a:t>2017 </a:t>
            </a:r>
            <a:r>
              <a:rPr lang="pt-BR" altLang="pt-BR" sz="2400" dirty="0" smtClean="0"/>
              <a:t>, terá o desconto de </a:t>
            </a:r>
            <a:r>
              <a:rPr lang="pt-BR" altLang="pt-BR" sz="2400" b="1" dirty="0" smtClean="0"/>
              <a:t>10% (R$ </a:t>
            </a:r>
            <a:r>
              <a:rPr lang="pt-BR" altLang="pt-BR" b="1" dirty="0" smtClean="0"/>
              <a:t>271,63); </a:t>
            </a:r>
            <a:endParaRPr lang="pt-BR" altLang="pt-BR" sz="2400" b="1" dirty="0" smtClean="0"/>
          </a:p>
          <a:p>
            <a:pPr marL="0" indent="0" algn="just">
              <a:buNone/>
            </a:pPr>
            <a:r>
              <a:rPr lang="pt-BR" altLang="pt-BR" sz="2400" dirty="0" smtClean="0"/>
              <a:t>até 29 de fevereiro de </a:t>
            </a:r>
            <a:r>
              <a:rPr lang="pt-BR" altLang="pt-BR" sz="2400" dirty="0" smtClean="0"/>
              <a:t>2017 </a:t>
            </a:r>
            <a:r>
              <a:rPr lang="pt-BR" altLang="pt-BR" sz="2400" dirty="0" smtClean="0"/>
              <a:t>terá o desconto de </a:t>
            </a:r>
            <a:r>
              <a:rPr lang="pt-BR" altLang="pt-BR" sz="2400" b="1" dirty="0" smtClean="0"/>
              <a:t>5% </a:t>
            </a:r>
            <a:r>
              <a:rPr lang="pt-BR" altLang="pt-BR" sz="2400" b="1" dirty="0" smtClean="0"/>
              <a:t>(</a:t>
            </a:r>
            <a:r>
              <a:rPr lang="pt-BR" altLang="pt-BR" b="1" dirty="0" smtClean="0"/>
              <a:t>286,72</a:t>
            </a:r>
            <a:r>
              <a:rPr lang="pt-BR" altLang="pt-BR" b="1" dirty="0" smtClean="0"/>
              <a:t>);</a:t>
            </a:r>
            <a:endParaRPr lang="pt-BR" altLang="pt-BR" sz="2400" b="1" dirty="0" smtClean="0"/>
          </a:p>
          <a:p>
            <a:pPr marL="0" indent="0" algn="just" eaLnBrk="1" hangingPunct="1">
              <a:buFont typeface="Wingdings 3" pitchFamily="18" charset="2"/>
              <a:buNone/>
            </a:pPr>
            <a:r>
              <a:rPr lang="pt-BR" altLang="pt-BR" sz="2400" dirty="0" smtClean="0"/>
              <a:t>efetuado até 31 de março de </a:t>
            </a:r>
            <a:r>
              <a:rPr lang="pt-BR" altLang="pt-BR" sz="2400" dirty="0" smtClean="0"/>
              <a:t>2017, </a:t>
            </a:r>
            <a:r>
              <a:rPr lang="pt-BR" altLang="pt-BR" sz="2400" dirty="0" smtClean="0"/>
              <a:t>não terá desconto </a:t>
            </a:r>
            <a:r>
              <a:rPr lang="pt-BR" altLang="pt-BR" sz="2400" b="1" dirty="0" smtClean="0"/>
              <a:t>(</a:t>
            </a:r>
            <a:r>
              <a:rPr lang="pt-BR" altLang="pt-BR" sz="2400" b="1" dirty="0" smtClean="0"/>
              <a:t>R$301,81).</a:t>
            </a:r>
            <a:endParaRPr lang="pt-BR" alt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987675" y="692150"/>
            <a:ext cx="3671888" cy="5762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COREM 3ªREGIÃO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84213" y="1628775"/>
            <a:ext cx="8229600" cy="47418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/>
              <a:t>Endereço provisório: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/>
              <a:t>Av. Érico Veríssimo, 697/115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/>
              <a:t>CEP 90160-181 – Porto Alegre (RS)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24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/>
              <a:t>Endereço eletrônico: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>
                <a:hlinkClick r:id="rId2"/>
              </a:rPr>
              <a:t>corem3r@gmail.com</a:t>
            </a:r>
            <a:endParaRPr lang="pt-BR" altLang="pt-BR" sz="24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24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/>
              <a:t>Site: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2400" smtClean="0">
                <a:hlinkClick r:id="rId3"/>
              </a:rPr>
              <a:t>http://corem3.com.br/</a:t>
            </a:r>
            <a:endParaRPr lang="pt-BR" altLang="pt-BR" sz="24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626</TotalTime>
  <Words>407</Words>
  <Application>Microsoft Office PowerPoint</Application>
  <PresentationFormat>Apresentação na tela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Balcão Envidraçado</vt:lpstr>
      <vt:lpstr>Conselho Regional de Museologia</vt:lpstr>
      <vt:lpstr>Tesouraria - COREM 3ªREGIÃO</vt:lpstr>
      <vt:lpstr>Tesouraria - COREM 3ªREGIÃO</vt:lpstr>
      <vt:lpstr>Tesouraria - COREM 3ªREGIÃO</vt:lpstr>
      <vt:lpstr>Tesouraria - COREM 3ªREGIÃO</vt:lpstr>
      <vt:lpstr>Tesouraria - COREM 3ªREGIÃO</vt:lpstr>
      <vt:lpstr>Tesouraria - COREM 3ªREGIÃO</vt:lpstr>
      <vt:lpstr>Tesouraria - COREM 3ªREGIÃO</vt:lpstr>
      <vt:lpstr>COREM 3ªREGIÃO</vt:lpstr>
    </vt:vector>
  </TitlesOfParts>
  <Company>Brócolis &amp; Beterrabas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MUSEOLOGIA</dc:title>
  <dc:creator>Marcia Dutra de Barcelos</dc:creator>
  <cp:lastModifiedBy>Sala de Aula</cp:lastModifiedBy>
  <cp:revision>91</cp:revision>
  <dcterms:created xsi:type="dcterms:W3CDTF">2002-05-09T18:37:31Z</dcterms:created>
  <dcterms:modified xsi:type="dcterms:W3CDTF">2016-11-16T19:25:59Z</dcterms:modified>
</cp:coreProperties>
</file>